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502" autoAdjust="0"/>
  </p:normalViewPr>
  <p:slideViewPr>
    <p:cSldViewPr showGuides="1">
      <p:cViewPr varScale="1">
        <p:scale>
          <a:sx n="58" d="100"/>
          <a:sy n="58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3DC18-6F00-481C-87B7-7EE7279DBD72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8846C-BEBB-45F1-829D-ED8F3CD42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57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xmlns:mc="http://schemas.openxmlformats.org/markup-compatibility/2006" xmlns:a14="http://schemas.microsoft.com/office/drawing/2010/main" val="FFFFFF" mc:Ignorable="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Patterns</a:t>
            </a:r>
            <a:endParaRPr lang="en-GB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Flip Chart 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594474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07988" y="1916832"/>
            <a:ext cx="8039100" cy="417916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GB" sz="1400" dirty="0"/>
              <a:t>Definition</a:t>
            </a:r>
            <a:r>
              <a:rPr lang="en-GB" sz="1600" dirty="0"/>
              <a:t>	</a:t>
            </a:r>
          </a:p>
          <a:p>
            <a:pPr lvl="2">
              <a:lnSpc>
                <a:spcPct val="110000"/>
              </a:lnSpc>
              <a:buFont typeface="Wingdings" pitchFamily="2" charset="2"/>
              <a:buNone/>
            </a:pPr>
            <a:r>
              <a:rPr lang="en-GB" sz="1400" dirty="0"/>
              <a:t>individual technologies and actual</a:t>
            </a:r>
          </a:p>
          <a:p>
            <a:pPr lvl="2">
              <a:lnSpc>
                <a:spcPct val="110000"/>
              </a:lnSpc>
              <a:buFont typeface="Wingdings" pitchFamily="2" charset="2"/>
              <a:buNone/>
            </a:pPr>
            <a:r>
              <a:rPr lang="en-GB" sz="1400" dirty="0"/>
              <a:t>products include hardware and software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Example</a:t>
            </a:r>
            <a:r>
              <a:rPr lang="en-GB" sz="1600" dirty="0"/>
              <a:t>	</a:t>
            </a:r>
          </a:p>
          <a:p>
            <a:pPr lvl="2">
              <a:lnSpc>
                <a:spcPct val="110000"/>
              </a:lnSpc>
            </a:pPr>
            <a:r>
              <a:rPr lang="en-GB" sz="1400" dirty="0"/>
              <a:t>Network load balancer</a:t>
            </a:r>
          </a:p>
          <a:p>
            <a:pPr lvl="2">
              <a:lnSpc>
                <a:spcPct val="110000"/>
              </a:lnSpc>
            </a:pPr>
            <a:r>
              <a:rPr lang="en-GB" sz="1400" dirty="0"/>
              <a:t>Directory Server</a:t>
            </a:r>
          </a:p>
          <a:p>
            <a:pPr lvl="2">
              <a:lnSpc>
                <a:spcPct val="110000"/>
              </a:lnSpc>
            </a:pPr>
            <a:r>
              <a:rPr lang="en-GB" sz="1400" dirty="0"/>
              <a:t>Web Application Server</a:t>
            </a:r>
          </a:p>
          <a:p>
            <a:pPr lvl="2">
              <a:lnSpc>
                <a:spcPct val="110000"/>
              </a:lnSpc>
            </a:pPr>
            <a:r>
              <a:rPr lang="en-GB" sz="1400" dirty="0"/>
              <a:t>Database System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Include</a:t>
            </a:r>
            <a:endParaRPr lang="en-GB" sz="1600" dirty="0"/>
          </a:p>
          <a:p>
            <a:pPr lvl="2">
              <a:lnSpc>
                <a:spcPct val="110000"/>
              </a:lnSpc>
            </a:pPr>
            <a:r>
              <a:rPr lang="en-GB" sz="1400" dirty="0"/>
              <a:t>Attributes</a:t>
            </a:r>
          </a:p>
          <a:p>
            <a:pPr lvl="2">
              <a:lnSpc>
                <a:spcPct val="110000"/>
              </a:lnSpc>
            </a:pPr>
            <a:r>
              <a:rPr lang="en-GB" sz="1400" dirty="0"/>
              <a:t>Principals for choice of technologies (Scope) and implementation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Relationships</a:t>
            </a:r>
            <a:endParaRPr lang="en-GB" sz="1600" dirty="0"/>
          </a:p>
          <a:p>
            <a:pPr lvl="2">
              <a:lnSpc>
                <a:spcPct val="110000"/>
              </a:lnSpc>
            </a:pPr>
            <a:r>
              <a:rPr lang="en-GB" sz="1400" dirty="0"/>
              <a:t>always part of a domain </a:t>
            </a:r>
            <a:r>
              <a:rPr lang="en-GB" sz="1400" dirty="0" smtClean="0"/>
              <a:t>(or subdomain</a:t>
            </a:r>
            <a:r>
              <a:rPr lang="en-GB" sz="1400" dirty="0"/>
              <a:t>)</a:t>
            </a:r>
          </a:p>
          <a:p>
            <a:pPr lvl="2">
              <a:lnSpc>
                <a:spcPct val="110000"/>
              </a:lnSpc>
            </a:pPr>
            <a:r>
              <a:rPr lang="en-GB" sz="1400" dirty="0"/>
              <a:t>used by services or patterns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Component</a:t>
            </a:r>
          </a:p>
        </p:txBody>
      </p:sp>
    </p:spTree>
    <p:extLst>
      <p:ext uri="{BB962C8B-B14F-4D97-AF65-F5344CB8AC3E}">
        <p14:creationId xmlns:p14="http://schemas.microsoft.com/office/powerpoint/2010/main" val="280263815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07988" y="2492896"/>
            <a:ext cx="8039100" cy="331236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30000"/>
              </a:lnSpc>
            </a:pPr>
            <a:r>
              <a:rPr lang="en-GB" sz="2000" dirty="0"/>
              <a:t>Definition</a:t>
            </a:r>
            <a:endParaRPr lang="en-GB" dirty="0"/>
          </a:p>
          <a:p>
            <a:pPr lvl="2">
              <a:lnSpc>
                <a:spcPct val="130000"/>
              </a:lnSpc>
              <a:buFont typeface="Wingdings" pitchFamily="2" charset="2"/>
              <a:buNone/>
            </a:pPr>
            <a:r>
              <a:rPr lang="en-GB" dirty="0"/>
              <a:t>represents a set of components physically implemented and reused as a </a:t>
            </a:r>
          </a:p>
          <a:p>
            <a:pPr lvl="2">
              <a:lnSpc>
                <a:spcPct val="130000"/>
              </a:lnSpc>
              <a:buFont typeface="Wingdings" pitchFamily="2" charset="2"/>
              <a:buNone/>
            </a:pPr>
            <a:r>
              <a:rPr lang="en-GB" dirty="0"/>
              <a:t>single unit (domain crossing)</a:t>
            </a:r>
          </a:p>
          <a:p>
            <a:pPr>
              <a:lnSpc>
                <a:spcPct val="130000"/>
              </a:lnSpc>
            </a:pPr>
            <a:r>
              <a:rPr lang="en-GB" sz="2000" dirty="0"/>
              <a:t>Example</a:t>
            </a:r>
            <a:r>
              <a:rPr lang="en-GB" dirty="0"/>
              <a:t>	</a:t>
            </a:r>
          </a:p>
          <a:p>
            <a:pPr lvl="2">
              <a:lnSpc>
                <a:spcPct val="130000"/>
              </a:lnSpc>
            </a:pPr>
            <a:r>
              <a:rPr lang="en-GB" dirty="0"/>
              <a:t>Identity Infrastructure</a:t>
            </a:r>
          </a:p>
          <a:p>
            <a:pPr lvl="2">
              <a:lnSpc>
                <a:spcPct val="130000"/>
              </a:lnSpc>
            </a:pPr>
            <a:r>
              <a:rPr lang="en-GB" dirty="0"/>
              <a:t>Database Service</a:t>
            </a:r>
          </a:p>
          <a:p>
            <a:pPr>
              <a:lnSpc>
                <a:spcPct val="130000"/>
              </a:lnSpc>
            </a:pPr>
            <a:r>
              <a:rPr lang="en-GB" sz="2000" dirty="0"/>
              <a:t>Include</a:t>
            </a:r>
            <a:endParaRPr lang="en-GB" dirty="0"/>
          </a:p>
          <a:p>
            <a:pPr lvl="2">
              <a:lnSpc>
                <a:spcPct val="130000"/>
              </a:lnSpc>
            </a:pPr>
            <a:r>
              <a:rPr lang="en-GB" dirty="0"/>
              <a:t>Service Levels</a:t>
            </a:r>
          </a:p>
          <a:p>
            <a:pPr>
              <a:lnSpc>
                <a:spcPct val="130000"/>
              </a:lnSpc>
            </a:pPr>
            <a:r>
              <a:rPr lang="en-GB" sz="2000" dirty="0"/>
              <a:t>Relationships</a:t>
            </a:r>
            <a:endParaRPr lang="en-GB" dirty="0"/>
          </a:p>
          <a:p>
            <a:pPr lvl="2">
              <a:lnSpc>
                <a:spcPct val="130000"/>
              </a:lnSpc>
            </a:pPr>
            <a:r>
              <a:rPr lang="en-GB" dirty="0"/>
              <a:t>include components</a:t>
            </a:r>
          </a:p>
          <a:p>
            <a:pPr lvl="2">
              <a:lnSpc>
                <a:spcPct val="130000"/>
              </a:lnSpc>
            </a:pPr>
            <a:r>
              <a:rPr lang="en-GB" dirty="0"/>
              <a:t>are used by patterns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6297717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276872"/>
            <a:ext cx="8039100" cy="4267200"/>
          </a:xfrm>
        </p:spPr>
        <p:txBody>
          <a:bodyPr>
            <a:normAutofit fontScale="92500"/>
          </a:bodyPr>
          <a:lstStyle/>
          <a:p>
            <a:r>
              <a:rPr lang="en-GB" sz="1800" dirty="0"/>
              <a:t>Definition</a:t>
            </a:r>
            <a:endParaRPr lang="en-GB" dirty="0"/>
          </a:p>
          <a:p>
            <a:pPr lvl="2">
              <a:buFont typeface="Wingdings" pitchFamily="2" charset="2"/>
              <a:buNone/>
            </a:pPr>
            <a:r>
              <a:rPr lang="en-GB" dirty="0"/>
              <a:t>Group individual component technologies and actual products by </a:t>
            </a:r>
          </a:p>
          <a:p>
            <a:pPr lvl="2">
              <a:buFont typeface="Wingdings" pitchFamily="2" charset="2"/>
              <a:buNone/>
            </a:pPr>
            <a:r>
              <a:rPr lang="en-GB" dirty="0"/>
              <a:t>technological and organisational affinity</a:t>
            </a:r>
          </a:p>
          <a:p>
            <a:r>
              <a:rPr lang="en-GB" sz="2000" dirty="0"/>
              <a:t>Example</a:t>
            </a:r>
            <a:endParaRPr lang="en-GB" dirty="0"/>
          </a:p>
          <a:p>
            <a:pPr lvl="2"/>
            <a:r>
              <a:rPr lang="en-GB" dirty="0"/>
              <a:t>Network</a:t>
            </a:r>
          </a:p>
          <a:p>
            <a:pPr lvl="2"/>
            <a:r>
              <a:rPr lang="en-GB" dirty="0"/>
              <a:t>Storage</a:t>
            </a:r>
          </a:p>
          <a:p>
            <a:pPr lvl="2">
              <a:buFont typeface="Wingdings" pitchFamily="2" charset="2"/>
              <a:buNone/>
            </a:pPr>
            <a:r>
              <a:rPr lang="en-GB" dirty="0"/>
              <a:t>	...</a:t>
            </a:r>
          </a:p>
          <a:p>
            <a:pPr lvl="2"/>
            <a:r>
              <a:rPr lang="en-GB" dirty="0"/>
              <a:t>Application Development Environment</a:t>
            </a:r>
          </a:p>
          <a:p>
            <a:pPr lvl="2">
              <a:buFont typeface="Wingdings" pitchFamily="2" charset="2"/>
              <a:buNone/>
            </a:pPr>
            <a:r>
              <a:rPr lang="en-GB" dirty="0" smtClean="0"/>
              <a:t>Principles</a:t>
            </a:r>
            <a:r>
              <a:rPr lang="en-GB" dirty="0"/>
              <a:t>, trends, technologies, standards, products, configurations</a:t>
            </a:r>
          </a:p>
          <a:p>
            <a:r>
              <a:rPr lang="en-GB" sz="2000" dirty="0"/>
              <a:t>Relationships</a:t>
            </a:r>
            <a:endParaRPr lang="en-GB" dirty="0"/>
          </a:p>
          <a:p>
            <a:pPr lvl="2"/>
            <a:r>
              <a:rPr lang="en-GB" dirty="0"/>
              <a:t>structured into subdomains</a:t>
            </a:r>
          </a:p>
          <a:p>
            <a:pPr lvl="2"/>
            <a:r>
              <a:rPr lang="en-GB" dirty="0"/>
              <a:t>consists of components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Domains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36037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07988" y="1988840"/>
            <a:ext cx="8039100" cy="4267200"/>
          </a:xfrm>
        </p:spPr>
        <p:txBody>
          <a:bodyPr>
            <a:normAutofit fontScale="85000" lnSpcReduction="10000"/>
          </a:bodyPr>
          <a:lstStyle/>
          <a:p>
            <a:r>
              <a:rPr lang="en-GB" sz="2000" dirty="0"/>
              <a:t>Definition</a:t>
            </a:r>
            <a:endParaRPr lang="en-GB" dirty="0"/>
          </a:p>
          <a:p>
            <a:pPr lvl="2"/>
            <a:r>
              <a:rPr lang="en-GB" dirty="0"/>
              <a:t>End-to-End Solution Model</a:t>
            </a:r>
          </a:p>
          <a:p>
            <a:pPr lvl="2"/>
            <a:r>
              <a:rPr lang="en-GB" dirty="0"/>
              <a:t>fundamental building block structures for application implementation</a:t>
            </a:r>
          </a:p>
          <a:p>
            <a:pPr lvl="2"/>
            <a:r>
              <a:rPr lang="en-GB" dirty="0"/>
              <a:t>represent direct mapping of applications or solutions into technologies and/or infrastructure as component end-to-end solutions.</a:t>
            </a:r>
          </a:p>
          <a:p>
            <a:pPr lvl="2"/>
            <a:r>
              <a:rPr lang="en-GB" dirty="0"/>
              <a:t>Rules to combine platform, people (Who? Where? What?)</a:t>
            </a:r>
          </a:p>
          <a:p>
            <a:r>
              <a:rPr lang="en-GB" sz="2000" dirty="0"/>
              <a:t>Examples</a:t>
            </a:r>
            <a:endParaRPr lang="en-GB" dirty="0"/>
          </a:p>
          <a:p>
            <a:pPr lvl="2"/>
            <a:r>
              <a:rPr lang="en-GB" dirty="0"/>
              <a:t>N-tier</a:t>
            </a:r>
          </a:p>
          <a:p>
            <a:pPr lvl="2"/>
            <a:r>
              <a:rPr lang="en-GB" dirty="0"/>
              <a:t>Publish Pattern</a:t>
            </a:r>
          </a:p>
          <a:p>
            <a:pPr lvl="2"/>
            <a:r>
              <a:rPr lang="en-GB" dirty="0"/>
              <a:t>Store-and-Forward Collaborate</a:t>
            </a:r>
          </a:p>
          <a:p>
            <a:r>
              <a:rPr lang="en-GB" sz="2000" dirty="0"/>
              <a:t>Include</a:t>
            </a:r>
            <a:endParaRPr lang="en-GB" dirty="0"/>
          </a:p>
          <a:p>
            <a:pPr lvl="2"/>
            <a:r>
              <a:rPr lang="en-GB" dirty="0"/>
              <a:t>characteristics</a:t>
            </a:r>
          </a:p>
          <a:p>
            <a:r>
              <a:rPr lang="en-GB" sz="1800" dirty="0">
                <a:solidFill>
                  <a:schemeClr val="accent2"/>
                </a:solidFill>
              </a:rPr>
              <a:t>Server instance per pattern possible</a:t>
            </a:r>
            <a:endParaRPr lang="en-GB" sz="2000" dirty="0">
              <a:solidFill>
                <a:schemeClr val="accent2"/>
              </a:solidFill>
            </a:endParaRPr>
          </a:p>
          <a:p>
            <a:r>
              <a:rPr lang="en-GB" sz="2000" dirty="0"/>
              <a:t>Relationships</a:t>
            </a:r>
          </a:p>
          <a:p>
            <a:pPr lvl="2">
              <a:buFont typeface="Wingdings" pitchFamily="2" charset="2"/>
              <a:buNone/>
            </a:pPr>
            <a:r>
              <a:rPr lang="en-GB" dirty="0"/>
              <a:t>use services, components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Patterns</a:t>
            </a:r>
          </a:p>
        </p:txBody>
      </p:sp>
    </p:spTree>
    <p:extLst>
      <p:ext uri="{BB962C8B-B14F-4D97-AF65-F5344CB8AC3E}">
        <p14:creationId xmlns:p14="http://schemas.microsoft.com/office/powerpoint/2010/main" val="148051965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07988" y="2140669"/>
            <a:ext cx="8039100" cy="4267200"/>
          </a:xfrm>
        </p:spPr>
        <p:txBody>
          <a:bodyPr/>
          <a:lstStyle/>
          <a:p>
            <a:r>
              <a:rPr lang="en-GB" sz="2000" dirty="0"/>
              <a:t>Who:		</a:t>
            </a:r>
            <a:r>
              <a:rPr lang="en-GB" sz="1600" dirty="0"/>
              <a:t>Employees</a:t>
            </a:r>
            <a:endParaRPr lang="en-GB" sz="1800" dirty="0"/>
          </a:p>
          <a:p>
            <a:r>
              <a:rPr lang="en-GB" sz="2000" dirty="0"/>
              <a:t>Where:	</a:t>
            </a:r>
            <a:r>
              <a:rPr lang="en-GB" sz="1800" dirty="0"/>
              <a:t>	</a:t>
            </a:r>
            <a:r>
              <a:rPr lang="en-GB" sz="1600" dirty="0"/>
              <a:t>Campus</a:t>
            </a:r>
            <a:endParaRPr lang="en-GB" sz="1800" dirty="0"/>
          </a:p>
          <a:p>
            <a:r>
              <a:rPr lang="en-GB" sz="2000" dirty="0"/>
              <a:t>What:		</a:t>
            </a:r>
            <a:r>
              <a:rPr lang="en-GB" sz="1600" dirty="0"/>
              <a:t>Single Translation</a:t>
            </a:r>
            <a:endParaRPr lang="en-GB" sz="2000" dirty="0"/>
          </a:p>
          <a:p>
            <a:endParaRPr lang="en-GB" dirty="0"/>
          </a:p>
          <a:p>
            <a:pPr marL="0" indent="0">
              <a:buNone/>
            </a:pPr>
            <a:r>
              <a:rPr lang="en-GB" sz="2000" u="sng" dirty="0"/>
              <a:t>Terminal		Network		Host</a:t>
            </a:r>
            <a:endParaRPr lang="en-GB" u="sng" dirty="0"/>
          </a:p>
          <a:p>
            <a:pPr marL="0" indent="0">
              <a:buNone/>
            </a:pPr>
            <a:r>
              <a:rPr lang="en-GB" sz="1600" dirty="0"/>
              <a:t>Emulation		Cable			</a:t>
            </a:r>
            <a:r>
              <a:rPr lang="en-GB" sz="1600" dirty="0" smtClean="0"/>
              <a:t>	Application </a:t>
            </a:r>
            <a:r>
              <a:rPr lang="en-GB" sz="1600" dirty="0"/>
              <a:t>Server</a:t>
            </a:r>
          </a:p>
          <a:p>
            <a:pPr marL="0" indent="0">
              <a:buNone/>
            </a:pPr>
            <a:r>
              <a:rPr lang="en-GB" sz="1600" dirty="0"/>
              <a:t>Hardware		Protocol			</a:t>
            </a:r>
            <a:r>
              <a:rPr lang="en-GB" sz="1600" dirty="0" smtClean="0"/>
              <a:t>	Database</a:t>
            </a:r>
            <a:endParaRPr lang="en-GB" sz="1600" dirty="0"/>
          </a:p>
          <a:p>
            <a:pPr marL="0" indent="0">
              <a:buNone/>
            </a:pPr>
            <a:r>
              <a:rPr lang="en-GB" sz="1600" dirty="0" smtClean="0"/>
              <a:t>	</a:t>
            </a:r>
            <a:r>
              <a:rPr lang="en-GB" sz="1600" dirty="0"/>
              <a:t>					Operating System</a:t>
            </a:r>
          </a:p>
          <a:p>
            <a:pPr marL="0" indent="0">
              <a:buNone/>
            </a:pPr>
            <a:r>
              <a:rPr lang="en-GB" sz="1600" dirty="0"/>
              <a:t>						Server Hardware</a:t>
            </a:r>
          </a:p>
          <a:p>
            <a:pPr marL="0" indent="0">
              <a:buNone/>
            </a:pPr>
            <a:r>
              <a:rPr lang="en-GB" sz="1600" dirty="0"/>
              <a:t>						TP Monitor</a:t>
            </a:r>
          </a:p>
          <a:p>
            <a:pPr marL="0" indent="0">
              <a:buNone/>
            </a:pPr>
            <a:r>
              <a:rPr lang="en-GB" sz="1600" dirty="0"/>
              <a:t>						Storage</a:t>
            </a:r>
          </a:p>
          <a:p>
            <a:pPr marL="0" indent="0">
              <a:buNone/>
            </a:pPr>
            <a:r>
              <a:rPr lang="en-GB" sz="1600" dirty="0"/>
              <a:t>						? RTE</a:t>
            </a:r>
            <a:endParaRPr lang="en-GB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Host Pattern</a:t>
            </a:r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8119422"/>
              </p:ext>
            </p:extLst>
          </p:nvPr>
        </p:nvGraphicFramePr>
        <p:xfrm>
          <a:off x="457200" y="5112469"/>
          <a:ext cx="5257800" cy="141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ISIO" r:id="rId3" imgW="2906280" imgH="781920" progId="Visio.Drawing.5">
                  <p:embed/>
                </p:oleObj>
              </mc:Choice>
              <mc:Fallback>
                <p:oleObj name="VISIO" r:id="rId3" imgW="2906280" imgH="781920" progId="Visio.Drawing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112469"/>
                        <a:ext cx="5257800" cy="141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Line 6"/>
          <p:cNvSpPr>
            <a:spLocks noChangeShapeType="1"/>
          </p:cNvSpPr>
          <p:nvPr/>
        </p:nvSpPr>
        <p:spPr bwMode="auto">
          <a:xfrm flipH="1">
            <a:off x="4572000" y="4426669"/>
            <a:ext cx="1219200" cy="914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0" tIns="46800" rIns="0" bIns="46800" anchor="ctr"/>
          <a:lstStyle/>
          <a:p>
            <a:endParaRPr lang="en-US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 flipH="1">
            <a:off x="3810000" y="4121869"/>
            <a:ext cx="2057400" cy="10668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0" tIns="46800" rIns="0" bIns="4680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2869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73E87" mc:Ignorable=""/>
      </a:dk2>
      <a:lt2>
        <a:srgbClr xmlns:mc="http://schemas.openxmlformats.org/markup-compatibility/2006" xmlns:a14="http://schemas.microsoft.com/office/drawing/2010/main" val="C6E7FC" mc:Ignorable=""/>
      </a:lt2>
      <a:accent1>
        <a:srgbClr xmlns:mc="http://schemas.openxmlformats.org/markup-compatibility/2006" xmlns:a14="http://schemas.microsoft.com/office/drawing/2010/main" val="31B6FD" mc:Ignorable=""/>
      </a:accent1>
      <a:accent2>
        <a:srgbClr xmlns:mc="http://schemas.openxmlformats.org/markup-compatibility/2006" xmlns:a14="http://schemas.microsoft.com/office/drawing/2010/main" val="4584D3" mc:Ignorable=""/>
      </a:accent2>
      <a:accent3>
        <a:srgbClr xmlns:mc="http://schemas.openxmlformats.org/markup-compatibility/2006" xmlns:a14="http://schemas.microsoft.com/office/drawing/2010/main" val="5BD078" mc:Ignorable=""/>
      </a:accent3>
      <a:accent4>
        <a:srgbClr xmlns:mc="http://schemas.openxmlformats.org/markup-compatibility/2006" xmlns:a14="http://schemas.microsoft.com/office/drawing/2010/main" val="A5D028" mc:Ignorable=""/>
      </a:accent4>
      <a:accent5>
        <a:srgbClr xmlns:mc="http://schemas.openxmlformats.org/markup-compatibility/2006" xmlns:a14="http://schemas.microsoft.com/office/drawing/2010/main" val="F5C040" mc:Ignorable=""/>
      </a:accent5>
      <a:accent6>
        <a:srgbClr xmlns:mc="http://schemas.openxmlformats.org/markup-compatibility/2006" xmlns:a14="http://schemas.microsoft.com/office/drawing/2010/main" val="05E0DB" mc:Ignorable=""/>
      </a:accent6>
      <a:hlink>
        <a:srgbClr xmlns:mc="http://schemas.openxmlformats.org/markup-compatibility/2006" xmlns:a14="http://schemas.microsoft.com/office/drawing/2010/main" val="0080FF" mc:Ignorable=""/>
      </a:hlink>
      <a:folHlink>
        <a:srgbClr xmlns:mc="http://schemas.openxmlformats.org/markup-compatibility/2006" xmlns:a14="http://schemas.microsoft.com/office/drawing/2010/main" val="5EAEFF" mc:Ignorable="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FA52321-8378-4D8D-B355-625D636473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106</Words>
  <Application>Microsoft Office PowerPoint</Application>
  <PresentationFormat>On-screen Show (4:3)</PresentationFormat>
  <Paragraphs>70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Waveform</vt:lpstr>
      <vt:lpstr>VISIO</vt:lpstr>
      <vt:lpstr>Patterns</vt:lpstr>
      <vt:lpstr>Component</vt:lpstr>
      <vt:lpstr>Service</vt:lpstr>
      <vt:lpstr>Domains</vt:lpstr>
      <vt:lpstr>Patterns</vt:lpstr>
      <vt:lpstr>Host Pattern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2010-10-06T09:51:56Z</dcterms:created>
  <dcterms:modified xsi:type="dcterms:W3CDTF">2010-10-06T09:57:01Z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TC102011656</vt:lpwstr>
  </property>
</Properties>
</file>